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338" r:id="rId3"/>
    <p:sldId id="341" r:id="rId4"/>
    <p:sldId id="340" r:id="rId5"/>
    <p:sldId id="329" r:id="rId6"/>
    <p:sldId id="330" r:id="rId7"/>
    <p:sldId id="306" r:id="rId8"/>
    <p:sldId id="307" r:id="rId9"/>
    <p:sldId id="308" r:id="rId10"/>
    <p:sldId id="309" r:id="rId11"/>
    <p:sldId id="259" r:id="rId12"/>
    <p:sldId id="262" r:id="rId13"/>
    <p:sldId id="261" r:id="rId14"/>
    <p:sldId id="263" r:id="rId15"/>
    <p:sldId id="264" r:id="rId16"/>
    <p:sldId id="265" r:id="rId17"/>
    <p:sldId id="310" r:id="rId18"/>
    <p:sldId id="316" r:id="rId19"/>
    <p:sldId id="333" r:id="rId20"/>
    <p:sldId id="331" r:id="rId21"/>
    <p:sldId id="336" r:id="rId22"/>
    <p:sldId id="328" r:id="rId23"/>
    <p:sldId id="334" r:id="rId24"/>
    <p:sldId id="335" r:id="rId25"/>
    <p:sldId id="332" r:id="rId26"/>
    <p:sldId id="337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7E6D6-6BF0-46C9-8839-0E919B210BF8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62CC3-8717-49B0-9DFA-A58779B3D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933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62CC3-8717-49B0-9DFA-A58779B3D81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992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C1EA7-22A4-4291-9208-78352431D3AC}" type="datetimeFigureOut">
              <a:rPr lang="ru-RU"/>
              <a:pPr>
                <a:defRPr/>
              </a:pPr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F9A32-0CAE-4F10-8782-AF030DA72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4356A-860C-4F2F-B08C-E07D6E26605B}" type="datetimeFigureOut">
              <a:rPr lang="ru-RU"/>
              <a:pPr>
                <a:defRPr/>
              </a:pPr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50F35-3CF0-4C36-BBE1-6C0C4DD85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BBE09-A0A1-4D76-90D5-9E8081E3F218}" type="datetimeFigureOut">
              <a:rPr lang="ru-RU"/>
              <a:pPr>
                <a:defRPr/>
              </a:pPr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451B9-070B-41DB-AF5B-B3E39D38F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D0962-8B8B-46E7-953E-2F8FBEC880DD}" type="datetimeFigureOut">
              <a:rPr lang="ru-RU"/>
              <a:pPr>
                <a:defRPr/>
              </a:pPr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B321D-96F0-4F42-A024-FDE62312F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997D7-7DC3-43B9-83E5-B02542DA42AD}" type="datetimeFigureOut">
              <a:rPr lang="ru-RU"/>
              <a:pPr>
                <a:defRPr/>
              </a:pPr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887AB-6333-4714-A16B-15D453335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6C867-D838-41EB-B831-0A12F3070AB5}" type="datetimeFigureOut">
              <a:rPr lang="ru-RU"/>
              <a:pPr>
                <a:defRPr/>
              </a:pPr>
              <a:t>05.02.2017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72A7D-5D31-4014-9FCE-E7EE2C8CF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7F0A6-7EB5-44E0-BFA7-897ADB13BD82}" type="datetimeFigureOut">
              <a:rPr lang="ru-RU"/>
              <a:pPr>
                <a:defRPr/>
              </a:pPr>
              <a:t>05.02.2017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EBC98-B577-4DE0-BF17-020743D52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D952A-1CF5-4221-9BBE-1DAA1C8207B4}" type="datetimeFigureOut">
              <a:rPr lang="ru-RU"/>
              <a:pPr>
                <a:defRPr/>
              </a:pPr>
              <a:t>05.02.2017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9D992-7F4D-4738-A8F9-8401D1C3D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330CE-8CCC-49F6-ADB0-20614B7E69FA}" type="datetimeFigureOut">
              <a:rPr lang="ru-RU"/>
              <a:pPr>
                <a:defRPr/>
              </a:pPr>
              <a:t>05.02.2017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7D8AF-76CF-46DF-BD41-478C4E7F2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B01F1-2BF6-414C-83A4-84CC1988271E}" type="datetimeFigureOut">
              <a:rPr lang="ru-RU"/>
              <a:pPr>
                <a:defRPr/>
              </a:pPr>
              <a:t>05.02.2017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B0317-A694-4D89-8E3F-206FF6523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B7521-AE08-41C3-97B9-CBB55BAB974F}" type="datetimeFigureOut">
              <a:rPr lang="ru-RU"/>
              <a:pPr>
                <a:defRPr/>
              </a:pPr>
              <a:t>05.02.2017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314DA-9795-4308-AEAA-ADEE55750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A2C86C-D771-4EC4-B0D4-531694330D5C}" type="datetimeFigureOut">
              <a:rPr lang="ru-RU"/>
              <a:pPr>
                <a:defRPr/>
              </a:pPr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25063F-431A-46A2-B326-6484E5945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13" Type="http://schemas.openxmlformats.org/officeDocument/2006/relationships/image" Target="../media/image49.jpeg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17" Type="http://schemas.openxmlformats.org/officeDocument/2006/relationships/image" Target="../media/image53.jpeg"/><Relationship Id="rId2" Type="http://schemas.openxmlformats.org/officeDocument/2006/relationships/image" Target="../media/image38.jpeg"/><Relationship Id="rId16" Type="http://schemas.openxmlformats.org/officeDocument/2006/relationships/image" Target="../media/image5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5" Type="http://schemas.openxmlformats.org/officeDocument/2006/relationships/image" Target="../media/image51.emf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Relationship Id="rId1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slide" Target="slide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image" Target="../media/image60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8.xml"/><Relationship Id="rId7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21.xml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43608" y="404664"/>
            <a:ext cx="7200800" cy="3002565"/>
          </a:xfrm>
          <a:prstGeom prst="rect">
            <a:avLst/>
          </a:prstGeom>
        </p:spPr>
        <p:txBody>
          <a:bodyPr wrap="none">
            <a:prstTxWarp prst="textCanUp">
              <a:avLst>
                <a:gd name="adj" fmla="val 66667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+mn-lt"/>
              </a:rPr>
              <a:t> </a:t>
            </a:r>
            <a:r>
              <a:rPr lang="ru-RU" sz="6600" b="1" dirty="0" smtClean="0">
                <a:ln w="19050">
                  <a:solidFill>
                    <a:srgbClr val="D60093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entury" pitchFamily="18" charset="0"/>
              </a:rPr>
              <a:t>Правила  </a:t>
            </a:r>
            <a:r>
              <a:rPr lang="ru-RU" sz="6600" b="1" dirty="0">
                <a:ln w="19050">
                  <a:solidFill>
                    <a:srgbClr val="D60093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entury" pitchFamily="18" charset="0"/>
              </a:rPr>
              <a:t>пожарной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9050">
                  <a:solidFill>
                    <a:srgbClr val="D60093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entury" pitchFamily="18" charset="0"/>
              </a:rPr>
              <a:t>безопасности</a:t>
            </a:r>
          </a:p>
        </p:txBody>
      </p:sp>
      <p:pic>
        <p:nvPicPr>
          <p:cNvPr id="13317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1840" y="2992438"/>
            <a:ext cx="2952328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279899" y="2060849"/>
            <a:ext cx="18176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Противогаз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419600" y="4565650"/>
            <a:ext cx="2824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Пожарная машина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28625" y="4149725"/>
            <a:ext cx="439261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Я мчусь с сиреной на пожар,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Везу я воду с пеной.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Потушим вмиг огонь и жар.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Мы быстры, словно стрелы.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28624" y="1628800"/>
            <a:ext cx="38512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Заклубился дым угарный,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Гарью комната полна.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Что пожарный надевает?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Без чего никак нельзя? </a:t>
            </a:r>
            <a:endParaRPr lang="ru-RU" sz="2400" dirty="0">
              <a:latin typeface="Calibri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1628801"/>
            <a:ext cx="18430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7713" y="4962525"/>
            <a:ext cx="207645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241675" y="333375"/>
            <a:ext cx="2590800" cy="706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4356100" y="3770313"/>
            <a:ext cx="1292225" cy="1971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Т</a:t>
            </a:r>
          </a:p>
        </p:txBody>
      </p:sp>
      <p:sp>
        <p:nvSpPr>
          <p:cNvPr id="21507" name="WordArt 2"/>
          <p:cNvSpPr>
            <a:spLocks noChangeArrowheads="1" noChangeShapeType="1" noTextEdit="1"/>
          </p:cNvSpPr>
          <p:nvPr/>
        </p:nvSpPr>
        <p:spPr bwMode="auto">
          <a:xfrm>
            <a:off x="788988" y="3778250"/>
            <a:ext cx="1766887" cy="2043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К</a:t>
            </a:r>
          </a:p>
        </p:txBody>
      </p:sp>
      <p:pic>
        <p:nvPicPr>
          <p:cNvPr id="21508" name="Picture 10" descr="jiv23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498240">
            <a:off x="2184400" y="3646488"/>
            <a:ext cx="1652588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Прямоугольник 4"/>
          <p:cNvSpPr>
            <a:spLocks noChangeArrowheads="1"/>
          </p:cNvSpPr>
          <p:nvPr/>
        </p:nvSpPr>
        <p:spPr bwMode="auto">
          <a:xfrm>
            <a:off x="3576638" y="1643063"/>
            <a:ext cx="6064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FF0000"/>
                </a:solidFill>
                <a:latin typeface="Gabriola"/>
              </a:rPr>
              <a:t>,</a:t>
            </a:r>
          </a:p>
        </p:txBody>
      </p:sp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3857625"/>
            <a:ext cx="27114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Прямоугольник 7"/>
          <p:cNvSpPr>
            <a:spLocks noChangeArrowheads="1"/>
          </p:cNvSpPr>
          <p:nvPr/>
        </p:nvSpPr>
        <p:spPr bwMode="auto">
          <a:xfrm>
            <a:off x="8286750" y="1714500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FF0000"/>
                </a:solidFill>
                <a:latin typeface="Gabriola"/>
              </a:rPr>
              <a:t>,</a:t>
            </a:r>
          </a:p>
        </p:txBody>
      </p:sp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0" y="765175"/>
            <a:ext cx="2738438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709738" y="1557338"/>
            <a:ext cx="18669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КОСТЁР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5838" y="395288"/>
            <a:ext cx="24098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1143000" y="4221163"/>
            <a:ext cx="1557338" cy="2036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О</a:t>
            </a:r>
          </a:p>
        </p:txBody>
      </p:sp>
      <p:pic>
        <p:nvPicPr>
          <p:cNvPr id="10" name="Рисунок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8638" y="731838"/>
            <a:ext cx="23574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3716338"/>
            <a:ext cx="2740025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рямоугольник 11"/>
          <p:cNvSpPr>
            <a:spLocks noChangeArrowheads="1"/>
          </p:cNvSpPr>
          <p:nvPr/>
        </p:nvSpPr>
        <p:spPr bwMode="auto">
          <a:xfrm>
            <a:off x="6786563" y="4286250"/>
            <a:ext cx="16383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К=Г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657350" y="1487488"/>
            <a:ext cx="17002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ОГОНЬ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5838" y="395288"/>
            <a:ext cx="24098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-3333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1857375" y="3214688"/>
            <a:ext cx="29956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ОМ=ВЕ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5775" y="3706813"/>
            <a:ext cx="2871788" cy="2870200"/>
          </a:xfrm>
          <a:prstGeom prst="rect">
            <a:avLst/>
          </a:prstGeom>
          <a:noFill/>
        </p:spPr>
      </p:pic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8286750" y="2000250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FF0000"/>
                </a:solidFill>
                <a:latin typeface="Gabriola"/>
              </a:rPr>
              <a:t>,</a:t>
            </a:r>
          </a:p>
        </p:txBody>
      </p:sp>
      <p:sp>
        <p:nvSpPr>
          <p:cNvPr id="23557" name="Прямоугольник 5"/>
          <p:cNvSpPr>
            <a:spLocks noChangeArrowheads="1"/>
          </p:cNvSpPr>
          <p:nvPr/>
        </p:nvSpPr>
        <p:spPr bwMode="auto">
          <a:xfrm>
            <a:off x="7929563" y="2000250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FF0000"/>
                </a:solidFill>
                <a:latin typeface="Gabriola"/>
              </a:rPr>
              <a:t>,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525" y="3992563"/>
            <a:ext cx="5243513" cy="2243137"/>
          </a:xfrm>
          <a:prstGeom prst="rect">
            <a:avLst/>
          </a:prstGeom>
          <a:noFill/>
        </p:spPr>
      </p:pic>
      <p:pic>
        <p:nvPicPr>
          <p:cNvPr id="10" name="Picture 10" descr="newy6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187325"/>
            <a:ext cx="15716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936616" y="1600169"/>
            <a:ext cx="163538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rgbClr val="3333FF"/>
                </a:solidFill>
                <a:latin typeface="+mn-lt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СВЕЧА</a:t>
            </a:r>
            <a:endParaRPr lang="ru-RU" sz="28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5838" y="395288"/>
            <a:ext cx="24098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4356100" y="4214813"/>
            <a:ext cx="2073275" cy="202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Ж</a:t>
            </a:r>
          </a:p>
        </p:txBody>
      </p:sp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3357563" y="1571625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FF0000"/>
                </a:solidFill>
                <a:latin typeface="Gabriola"/>
              </a:rPr>
              <a:t>,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4065588"/>
            <a:ext cx="3163887" cy="2511425"/>
          </a:xfrm>
          <a:prstGeom prst="rect">
            <a:avLst/>
          </a:prstGeom>
          <a:noFill/>
        </p:spPr>
      </p:pic>
      <p:sp>
        <p:nvSpPr>
          <p:cNvPr id="24581" name="Прямоугольник 5"/>
          <p:cNvSpPr>
            <a:spLocks noChangeArrowheads="1"/>
          </p:cNvSpPr>
          <p:nvPr/>
        </p:nvSpPr>
        <p:spPr bwMode="auto">
          <a:xfrm>
            <a:off x="3643313" y="1571625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FF0000"/>
                </a:solidFill>
                <a:latin typeface="Gabriola"/>
              </a:rPr>
              <a:t>,</a:t>
            </a:r>
          </a:p>
        </p:txBody>
      </p:sp>
      <p:sp>
        <p:nvSpPr>
          <p:cNvPr id="24582" name="Прямоугольник 6"/>
          <p:cNvSpPr>
            <a:spLocks noChangeArrowheads="1"/>
          </p:cNvSpPr>
          <p:nvPr/>
        </p:nvSpPr>
        <p:spPr bwMode="auto">
          <a:xfrm>
            <a:off x="8286750" y="1785938"/>
            <a:ext cx="6064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FF0000"/>
                </a:solidFill>
                <a:latin typeface="Gabriola"/>
              </a:rPr>
              <a:t>,</a:t>
            </a:r>
          </a:p>
        </p:txBody>
      </p:sp>
      <p:pic>
        <p:nvPicPr>
          <p:cNvPr id="24583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688" y="3929063"/>
            <a:ext cx="17859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Прямоугольник 8"/>
          <p:cNvSpPr>
            <a:spLocks noChangeArrowheads="1"/>
          </p:cNvSpPr>
          <p:nvPr/>
        </p:nvSpPr>
        <p:spPr bwMode="auto">
          <a:xfrm>
            <a:off x="6929438" y="3214688"/>
            <a:ext cx="14255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2 1</a:t>
            </a:r>
          </a:p>
        </p:txBody>
      </p:sp>
      <p:pic>
        <p:nvPicPr>
          <p:cNvPr id="11" name="Рисунок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285750"/>
            <a:ext cx="392906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11275" y="1762125"/>
            <a:ext cx="17589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ПОЖАР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5838" y="395288"/>
            <a:ext cx="24098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Прямоугольник 11"/>
          <p:cNvSpPr>
            <a:spLocks noChangeArrowheads="1"/>
          </p:cNvSpPr>
          <p:nvPr/>
        </p:nvSpPr>
        <p:spPr bwMode="auto">
          <a:xfrm>
            <a:off x="6786563" y="4286250"/>
            <a:ext cx="5667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357313" y="1571625"/>
            <a:ext cx="13128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ДЫМ</a:t>
            </a:r>
          </a:p>
        </p:txBody>
      </p:sp>
      <p:pic>
        <p:nvPicPr>
          <p:cNvPr id="25604" name="Рисунок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643313"/>
            <a:ext cx="32861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Прямоугольник 8"/>
          <p:cNvSpPr>
            <a:spLocks noChangeArrowheads="1"/>
          </p:cNvSpPr>
          <p:nvPr/>
        </p:nvSpPr>
        <p:spPr bwMode="auto">
          <a:xfrm>
            <a:off x="3214688" y="1428750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sp>
        <p:nvSpPr>
          <p:cNvPr id="25606" name="Прямоугольник 13"/>
          <p:cNvSpPr>
            <a:spLocks noChangeArrowheads="1"/>
          </p:cNvSpPr>
          <p:nvPr/>
        </p:nvSpPr>
        <p:spPr bwMode="auto">
          <a:xfrm>
            <a:off x="2928938" y="1428750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pic>
        <p:nvPicPr>
          <p:cNvPr id="256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8" y="4429125"/>
            <a:ext cx="21431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Прямоугольник 14"/>
          <p:cNvSpPr>
            <a:spLocks noChangeArrowheads="1"/>
          </p:cNvSpPr>
          <p:nvPr/>
        </p:nvSpPr>
        <p:spPr bwMode="auto">
          <a:xfrm>
            <a:off x="4214813" y="2286000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sp>
        <p:nvSpPr>
          <p:cNvPr id="25609" name="Прямоугольник 15"/>
          <p:cNvSpPr>
            <a:spLocks noChangeArrowheads="1"/>
          </p:cNvSpPr>
          <p:nvPr/>
        </p:nvSpPr>
        <p:spPr bwMode="auto">
          <a:xfrm>
            <a:off x="6000750" y="2286000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pic>
        <p:nvPicPr>
          <p:cNvPr id="25610" name="Рисунок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688" y="3571875"/>
            <a:ext cx="2009775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1" name="Прямоугольник 17"/>
          <p:cNvSpPr>
            <a:spLocks noChangeArrowheads="1"/>
          </p:cNvSpPr>
          <p:nvPr/>
        </p:nvSpPr>
        <p:spPr bwMode="auto">
          <a:xfrm>
            <a:off x="8358188" y="1285875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sp>
        <p:nvSpPr>
          <p:cNvPr id="25612" name="Прямоугольник 18"/>
          <p:cNvSpPr>
            <a:spLocks noChangeArrowheads="1"/>
          </p:cNvSpPr>
          <p:nvPr/>
        </p:nvSpPr>
        <p:spPr bwMode="auto">
          <a:xfrm>
            <a:off x="8072438" y="1285875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pic>
        <p:nvPicPr>
          <p:cNvPr id="21" name="Picture 4" descr="{EA3C0CAB-28EE-4233-B433-80D48347ED33}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1700" y="512763"/>
            <a:ext cx="2597150" cy="2779712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985838" y="395288"/>
            <a:ext cx="24098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13"/>
          <p:cNvPicPr>
            <a:picLocks noChangeAspect="1" noChangeArrowheads="1"/>
          </p:cNvPicPr>
          <p:nvPr/>
        </p:nvPicPr>
        <p:blipFill>
          <a:blip r:embed="rId3"/>
          <a:srcRect l="16730"/>
          <a:stretch>
            <a:fillRect/>
          </a:stretch>
        </p:blipFill>
        <p:spPr bwMode="auto">
          <a:xfrm>
            <a:off x="2000250" y="3786188"/>
            <a:ext cx="1785938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WordArt 2"/>
          <p:cNvSpPr>
            <a:spLocks noChangeArrowheads="1" noChangeShapeType="1" noTextEdit="1"/>
          </p:cNvSpPr>
          <p:nvPr/>
        </p:nvSpPr>
        <p:spPr bwMode="auto">
          <a:xfrm>
            <a:off x="611188" y="3929063"/>
            <a:ext cx="1531937" cy="21796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С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781175" y="1844675"/>
            <a:ext cx="19939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СПИЧКИ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8500" y="4138613"/>
            <a:ext cx="2012950" cy="2298700"/>
          </a:xfrm>
          <a:prstGeom prst="rect">
            <a:avLst/>
          </a:prstGeom>
          <a:noFill/>
        </p:spPr>
      </p:pic>
      <p:sp>
        <p:nvSpPr>
          <p:cNvPr id="26630" name="Прямоугольник 11"/>
          <p:cNvSpPr>
            <a:spLocks noChangeArrowheads="1"/>
          </p:cNvSpPr>
          <p:nvPr/>
        </p:nvSpPr>
        <p:spPr bwMode="auto">
          <a:xfrm>
            <a:off x="7281863" y="4357688"/>
            <a:ext cx="18621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А=И</a:t>
            </a:r>
          </a:p>
        </p:txBody>
      </p:sp>
      <p:sp>
        <p:nvSpPr>
          <p:cNvPr id="26631" name="Прямоугольник 13"/>
          <p:cNvSpPr>
            <a:spLocks noChangeArrowheads="1"/>
          </p:cNvSpPr>
          <p:nvPr/>
        </p:nvSpPr>
        <p:spPr bwMode="auto">
          <a:xfrm>
            <a:off x="5214938" y="1643063"/>
            <a:ext cx="6064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sp>
        <p:nvSpPr>
          <p:cNvPr id="26632" name="Прямоугольник 8"/>
          <p:cNvSpPr>
            <a:spLocks noChangeArrowheads="1"/>
          </p:cNvSpPr>
          <p:nvPr/>
        </p:nvSpPr>
        <p:spPr bwMode="auto">
          <a:xfrm>
            <a:off x="5500688" y="1643063"/>
            <a:ext cx="6064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sp>
        <p:nvSpPr>
          <p:cNvPr id="26633" name="Прямоугольник 16"/>
          <p:cNvSpPr>
            <a:spLocks noChangeArrowheads="1"/>
          </p:cNvSpPr>
          <p:nvPr/>
        </p:nvSpPr>
        <p:spPr bwMode="auto">
          <a:xfrm>
            <a:off x="3857625" y="1643063"/>
            <a:ext cx="6064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sp>
        <p:nvSpPr>
          <p:cNvPr id="26634" name="Прямоугольник 17"/>
          <p:cNvSpPr>
            <a:spLocks noChangeArrowheads="1"/>
          </p:cNvSpPr>
          <p:nvPr/>
        </p:nvSpPr>
        <p:spPr bwMode="auto">
          <a:xfrm>
            <a:off x="3500438" y="1643063"/>
            <a:ext cx="6064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sp>
        <p:nvSpPr>
          <p:cNvPr id="26635" name="Прямоугольник 18"/>
          <p:cNvSpPr>
            <a:spLocks noChangeArrowheads="1"/>
          </p:cNvSpPr>
          <p:nvPr/>
        </p:nvSpPr>
        <p:spPr bwMode="auto">
          <a:xfrm>
            <a:off x="3357563" y="5000625"/>
            <a:ext cx="17621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Е=И</a:t>
            </a:r>
          </a:p>
        </p:txBody>
      </p:sp>
      <p:pic>
        <p:nvPicPr>
          <p:cNvPr id="1026" name="Рисунок 1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78438" y="854075"/>
            <a:ext cx="2944812" cy="2401888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985838" y="395288"/>
            <a:ext cx="24098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097979"/>
              </p:ext>
            </p:extLst>
          </p:nvPr>
        </p:nvGraphicFramePr>
        <p:xfrm>
          <a:off x="271462" y="2204864"/>
          <a:ext cx="8569325" cy="2926080"/>
        </p:xfrm>
        <a:graphic>
          <a:graphicData uri="http://schemas.openxmlformats.org/drawingml/2006/table">
            <a:tbl>
              <a:tblPr/>
              <a:tblGrid>
                <a:gridCol w="4537075"/>
                <a:gridCol w="4032250"/>
              </a:tblGrid>
              <a:tr h="376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Вода и огонь – хорошие слуги…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…лишь огня добавлять.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Огонь маслом заливать…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…большой пожар бывает.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Кто огня не бережётся…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…но и страшные господа.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маленькой искры…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…тот скоро обожжётся.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71763" y="400050"/>
            <a:ext cx="377031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ПОСЛОВИЦЫ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44583">
              <a:srgbClr val="FFC000"/>
            </a:gs>
            <a:gs pos="70000">
              <a:srgbClr val="FFC000"/>
            </a:gs>
            <a:gs pos="88750">
              <a:srgbClr val="7A0706"/>
            </a:gs>
            <a:gs pos="94951">
              <a:srgbClr val="FFFF00"/>
            </a:gs>
            <a:gs pos="94902">
              <a:srgbClr val="4E0808"/>
            </a:gs>
            <a:gs pos="94804">
              <a:srgbClr val="4F0808"/>
            </a:gs>
            <a:gs pos="94609">
              <a:srgbClr val="500808"/>
            </a:gs>
            <a:gs pos="94218">
              <a:srgbClr val="530808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ветлана\Documents\Мои результаты сканирования\сканирование00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000500"/>
            <a:ext cx="135731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1988" y="4973638"/>
            <a:ext cx="1639887" cy="1268412"/>
          </a:xfrm>
          <a:prstGeom prst="rect">
            <a:avLst/>
          </a:prstGeom>
          <a:noFill/>
        </p:spPr>
      </p:pic>
      <p:pic>
        <p:nvPicPr>
          <p:cNvPr id="8" name="Рисунок 7" descr="5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000250"/>
            <a:ext cx="1500188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Shovel_4926f3aabfec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32688" y="23145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утю.jpe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7660" y="1283102"/>
            <a:ext cx="1104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topor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75" y="1643063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andle-animation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99400" y="711200"/>
            <a:ext cx="9525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plita5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72076" y="5346588"/>
            <a:ext cx="1214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2163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88" y="730250"/>
            <a:ext cx="13573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8-1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22964" y="2660745"/>
            <a:ext cx="9271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5096-51_298x248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934550" y="3121026"/>
            <a:ext cx="1071562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163-1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964238" y="1428750"/>
            <a:ext cx="85725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Чайник_эмалированный_на_газовой_плите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286250" y="3143250"/>
            <a:ext cx="12858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2" descr="MCj02329000000[1]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358063" y="3429000"/>
            <a:ext cx="1285875" cy="1030288"/>
          </a:xfrm>
          <a:prstGeom prst="rect">
            <a:avLst/>
          </a:prstGeom>
          <a:solidFill>
            <a:srgbClr val="92D050"/>
          </a:solidFill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026" name="Picture 2" descr="E:\документЫЫ\документы\документы\Гиф-парк\природные\3.gif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312633" y="3909218"/>
            <a:ext cx="1147763" cy="1258888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60425" y="3175"/>
            <a:ext cx="7613110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ОГНЕОПАСНЫЕ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капитанов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386" y="4900459"/>
            <a:ext cx="1074739" cy="141476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94025" y="260350"/>
            <a:ext cx="3594100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</a:p>
        </p:txBody>
      </p:sp>
      <p:sp>
        <p:nvSpPr>
          <p:cNvPr id="38915" name="TextBox 1"/>
          <p:cNvSpPr txBox="1">
            <a:spLocks noChangeArrowheads="1"/>
          </p:cNvSpPr>
          <p:nvPr/>
        </p:nvSpPr>
        <p:spPr bwMode="auto">
          <a:xfrm>
            <a:off x="1046163" y="968375"/>
            <a:ext cx="7591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Если у вас мелкое возгорание…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392113" y="2133600"/>
            <a:ext cx="4775200" cy="46037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Надо спрятаться под кровать.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04813" y="2940050"/>
            <a:ext cx="4343400" cy="1570038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Надо потушить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подручными средствами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(водой, мокрым покрывалом).</a:t>
            </a: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404813" y="4902200"/>
            <a:ext cx="3600450" cy="461963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Надо убегать из дома.</a:t>
            </a:r>
          </a:p>
        </p:txBody>
      </p:sp>
      <p:pic>
        <p:nvPicPr>
          <p:cNvPr id="9" name="Picture 5" descr="гшещ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1854200"/>
            <a:ext cx="3097212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-190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0" y="1988840"/>
            <a:ext cx="5080000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1721" y="696601"/>
            <a:ext cx="508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ОГНИВО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994025" y="260350"/>
            <a:ext cx="3594100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</a:p>
        </p:txBody>
      </p:sp>
      <p:pic>
        <p:nvPicPr>
          <p:cNvPr id="9" name="Picture 5" descr="лоьб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8925" y="1844675"/>
            <a:ext cx="3008313" cy="38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250825" y="895350"/>
            <a:ext cx="67818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Если невозможно потушить </a:t>
            </a:r>
          </a:p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возгорание…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750" y="2708275"/>
            <a:ext cx="4438650" cy="461963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Надо покинуть помещение.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750" y="4111625"/>
            <a:ext cx="3114675" cy="83185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Надо спрятаться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другую комнату.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94025" y="260350"/>
            <a:ext cx="3883025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</a:p>
        </p:txBody>
      </p:sp>
      <p:sp>
        <p:nvSpPr>
          <p:cNvPr id="39939" name="TextBox 1"/>
          <p:cNvSpPr txBox="1">
            <a:spLocks noChangeArrowheads="1"/>
          </p:cNvSpPr>
          <p:nvPr/>
        </p:nvSpPr>
        <p:spPr bwMode="auto">
          <a:xfrm>
            <a:off x="827088" y="968375"/>
            <a:ext cx="7945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Если в помещении много дыма…</a:t>
            </a:r>
          </a:p>
        </p:txBody>
      </p:sp>
      <p:pic>
        <p:nvPicPr>
          <p:cNvPr id="5" name="Picture 5" descr="егн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916832"/>
            <a:ext cx="2935288" cy="375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38150" y="2492375"/>
            <a:ext cx="4729163" cy="461963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Необходимо  быстро убегать.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150" y="3689350"/>
            <a:ext cx="5045075" cy="523875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Необходимо  двигаться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ползком.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994025" y="260350"/>
            <a:ext cx="3665538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</a:p>
        </p:txBody>
      </p:sp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1641475" y="968375"/>
            <a:ext cx="6219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Если загорелась одежда…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373063" y="2420938"/>
            <a:ext cx="4262437" cy="830262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Бегать в горящей одежде,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чтобы  загасить пламя.</a:t>
            </a:r>
          </a:p>
        </p:txBody>
      </p:sp>
      <p:sp>
        <p:nvSpPr>
          <p:cNvPr id="6" name="Прямоугольник 5">
            <a:hlinkClick r:id="" action="ppaction://noaction"/>
          </p:cNvPr>
          <p:cNvSpPr/>
          <p:nvPr/>
        </p:nvSpPr>
        <p:spPr>
          <a:xfrm>
            <a:off x="396875" y="3933825"/>
            <a:ext cx="4176713" cy="460375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Падать на пол и кататься.</a:t>
            </a:r>
          </a:p>
        </p:txBody>
      </p:sp>
      <p:pic>
        <p:nvPicPr>
          <p:cNvPr id="8" name="Picture 5" descr="епк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1989138"/>
            <a:ext cx="3598862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94025" y="260350"/>
            <a:ext cx="3594100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</a:p>
        </p:txBody>
      </p:sp>
      <p:sp>
        <p:nvSpPr>
          <p:cNvPr id="43011" name="TextBox 1"/>
          <p:cNvSpPr txBox="1">
            <a:spLocks noChangeArrowheads="1"/>
          </p:cNvSpPr>
          <p:nvPr/>
        </p:nvSpPr>
        <p:spPr bwMode="auto">
          <a:xfrm>
            <a:off x="723900" y="911225"/>
            <a:ext cx="8234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Пожарных вызвать по телефону…</a:t>
            </a:r>
          </a:p>
        </p:txBody>
      </p:sp>
      <p:pic>
        <p:nvPicPr>
          <p:cNvPr id="5" name="Picture 5" descr="пав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916113"/>
            <a:ext cx="3441700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28688" y="2538413"/>
            <a:ext cx="1500187" cy="923330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solidFill>
                  <a:srgbClr val="0000CC"/>
                </a:solidFill>
                <a:cs typeface="FrankRuehl" pitchFamily="34" charset="-79"/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103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2538413"/>
            <a:ext cx="1428750" cy="92333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102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1050" y="4221163"/>
            <a:ext cx="1571625" cy="92333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00CC"/>
                </a:solidFill>
                <a:cs typeface="FrankRuehl" pitchFamily="34" charset="-79"/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101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94025" y="260350"/>
            <a:ext cx="3738563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</a:p>
        </p:txBody>
      </p:sp>
      <p:pic>
        <p:nvPicPr>
          <p:cNvPr id="4" name="Picture 5" descr="пав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916113"/>
            <a:ext cx="3535363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Box 1"/>
          <p:cNvSpPr txBox="1">
            <a:spLocks noChangeArrowheads="1"/>
          </p:cNvSpPr>
          <p:nvPr/>
        </p:nvSpPr>
        <p:spPr bwMode="auto">
          <a:xfrm>
            <a:off x="746125" y="928688"/>
            <a:ext cx="8451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Пожарным необходимо сообщить…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8325" y="2420938"/>
            <a:ext cx="4537075" cy="892175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00CC"/>
                </a:solidFill>
                <a:cs typeface="FrankRuehl" pitchFamily="34" charset="-79"/>
              </a:rPr>
              <a:t> 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Фамилию, адрес, возраст,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ваш рост, цвет глаз.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8325" y="4117975"/>
            <a:ext cx="4219575" cy="89217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00CC"/>
                </a:solidFill>
                <a:cs typeface="FrankRuehl" pitchFamily="34" charset="-79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Фамилию,  адрес, подъезд,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этаж, объект возгорания.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971550" y="1785938"/>
            <a:ext cx="69850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i="1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Самое главное правило </a:t>
            </a:r>
          </a:p>
          <a:p>
            <a:pPr algn="ctr">
              <a:lnSpc>
                <a:spcPct val="90000"/>
              </a:lnSpc>
            </a:pPr>
            <a:r>
              <a:rPr lang="ru-RU" sz="3600" b="1">
                <a:latin typeface="Times New Roman" pitchFamily="18" charset="0"/>
                <a:cs typeface="Times New Roman" pitchFamily="18" charset="0"/>
              </a:rPr>
              <a:t>не только при пожаре, </a:t>
            </a:r>
          </a:p>
          <a:p>
            <a:pPr algn="ctr">
              <a:lnSpc>
                <a:spcPct val="90000"/>
              </a:lnSpc>
            </a:pPr>
            <a:r>
              <a:rPr lang="ru-RU" sz="3600" b="1">
                <a:latin typeface="Times New Roman" pitchFamily="18" charset="0"/>
                <a:cs typeface="Times New Roman" pitchFamily="18" charset="0"/>
              </a:rPr>
              <a:t>но и при любой другой опасности: </a:t>
            </a:r>
          </a:p>
          <a:p>
            <a:pPr algn="ctr">
              <a:lnSpc>
                <a:spcPct val="90000"/>
              </a:lnSpc>
            </a:pPr>
            <a:r>
              <a:rPr lang="ru-RU" sz="3600" b="1">
                <a:latin typeface="Times New Roman" pitchFamily="18" charset="0"/>
                <a:cs typeface="Times New Roman" pitchFamily="18" charset="0"/>
              </a:rPr>
              <a:t>Не поддавайтесь панике и не теряйте самообладания!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70188" y="441325"/>
            <a:ext cx="374808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ЗАПОМНИТЕ!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8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476250"/>
            <a:ext cx="9144000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Пусть огонь </a:t>
            </a:r>
          </a:p>
          <a:p>
            <a:pPr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в сердцах пылает, </a:t>
            </a:r>
          </a:p>
          <a:p>
            <a:pPr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а пожаров не бывает!!!</a:t>
            </a:r>
          </a:p>
        </p:txBody>
      </p:sp>
      <p:pic>
        <p:nvPicPr>
          <p:cNvPr id="46083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1840" y="2924175"/>
            <a:ext cx="3024336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460432" y="5943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43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-19050"/>
            <a:ext cx="917353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59210" y="3910768"/>
            <a:ext cx="2209801" cy="27761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117722"/>
            <a:ext cx="2857500" cy="2286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60358"/>
            <a:ext cx="3362229" cy="23983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88024" y="332656"/>
            <a:ext cx="3312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ШТОРМОВЫЕ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5976" y="3933056"/>
            <a:ext cx="3507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788024" y="3573016"/>
            <a:ext cx="3362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ДЕКОРАТИВНЫЕ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9050" y="3573016"/>
            <a:ext cx="2938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СИГНАЛЬНЫЕ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050" y="1069722"/>
            <a:ext cx="2799887" cy="22399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332656"/>
            <a:ext cx="2935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КАМИННЫЕ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68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-24303"/>
            <a:ext cx="9165186" cy="687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528" y="199443"/>
            <a:ext cx="8496944" cy="809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Играть со спичками, давать их маленьким детям.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Оставлять без присмотра газовую плиту.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Пользоваться незнакомыми электроприборами.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Оставлять в лесу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незатушенный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костёр.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ctr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55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63713" y="333375"/>
            <a:ext cx="6105525" cy="706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ВИЗИТНАЯ КАРТОЧКА</a:t>
            </a:r>
          </a:p>
        </p:txBody>
      </p:sp>
      <p:sp>
        <p:nvSpPr>
          <p:cNvPr id="6" name="Овал 5"/>
          <p:cNvSpPr/>
          <p:nvPr/>
        </p:nvSpPr>
        <p:spPr>
          <a:xfrm>
            <a:off x="1331639" y="1556792"/>
            <a:ext cx="4782653" cy="14401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«Огоньки»</a:t>
            </a:r>
          </a:p>
        </p:txBody>
      </p:sp>
      <p:sp>
        <p:nvSpPr>
          <p:cNvPr id="10" name="Овал 9"/>
          <p:cNvSpPr/>
          <p:nvPr/>
        </p:nvSpPr>
        <p:spPr>
          <a:xfrm>
            <a:off x="3491881" y="4293096"/>
            <a:ext cx="4464496" cy="151216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«Угольки»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974975" y="336550"/>
            <a:ext cx="32734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КОНКУРСЫ</a:t>
            </a:r>
          </a:p>
        </p:txBody>
      </p:sp>
      <p:sp>
        <p:nvSpPr>
          <p:cNvPr id="6" name="Овал 5"/>
          <p:cNvSpPr/>
          <p:nvPr/>
        </p:nvSpPr>
        <p:spPr>
          <a:xfrm>
            <a:off x="1403350" y="1454150"/>
            <a:ext cx="2592388" cy="69691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Загадки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8" name="Овал 7"/>
          <p:cNvSpPr/>
          <p:nvPr/>
        </p:nvSpPr>
        <p:spPr>
          <a:xfrm>
            <a:off x="5080001" y="4076701"/>
            <a:ext cx="2789237" cy="698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Ситуации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9" name="Овал 8"/>
          <p:cNvSpPr/>
          <p:nvPr/>
        </p:nvSpPr>
        <p:spPr>
          <a:xfrm>
            <a:off x="2916238" y="2768600"/>
            <a:ext cx="3630612" cy="69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Пословицы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0" name="Овал 9"/>
          <p:cNvSpPr/>
          <p:nvPr/>
        </p:nvSpPr>
        <p:spPr>
          <a:xfrm>
            <a:off x="1403350" y="4076700"/>
            <a:ext cx="2736602" cy="69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Капитаны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2" name="Овал 11"/>
          <p:cNvSpPr/>
          <p:nvPr/>
        </p:nvSpPr>
        <p:spPr>
          <a:xfrm>
            <a:off x="5080000" y="1468438"/>
            <a:ext cx="2789238" cy="69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Ребусы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16394" name="Рисунок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45375" y="2689225"/>
            <a:ext cx="11684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-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3850" y="1450975"/>
            <a:ext cx="31464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 маленьком амбаре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Держат 100 пожаров.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711575" y="1695450"/>
            <a:ext cx="3036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Спичечный коробок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23850" y="2757488"/>
            <a:ext cx="32210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Шипит и злится,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Воды боится.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С языком, а не лает.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Без зубов, а кусает.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030663" y="3287713"/>
            <a:ext cx="1050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Огонь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23850" y="5011738"/>
            <a:ext cx="41290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Где с огнём беспечны люди,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Обязательно он будет.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594225" y="5195888"/>
            <a:ext cx="1117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Пожар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7063" y="1112838"/>
            <a:ext cx="1870075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1325" y="2760663"/>
            <a:ext cx="2047875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96025" y="4464050"/>
            <a:ext cx="143192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241675" y="404813"/>
            <a:ext cx="25908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95313" y="3022600"/>
            <a:ext cx="31686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Раскалённая стрела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Дуб свалила у села. 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140200" y="1628775"/>
            <a:ext cx="172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Пожарные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8000" y="1382713"/>
            <a:ext cx="33432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Дым увидел, не зевай,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Нас скорее вызывай. 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927475" y="3273425"/>
            <a:ext cx="1584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Молния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8663" y="2708275"/>
            <a:ext cx="18383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5850" y="1052513"/>
            <a:ext cx="1984375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171825" y="260350"/>
            <a:ext cx="25908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507998" y="4589918"/>
            <a:ext cx="36322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Таять может, да не лёд,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 фонарь, а свет дает. 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 rot="10800000" flipV="1">
            <a:off x="4119059" y="4788214"/>
            <a:ext cx="13793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Свеча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39041" y="4494230"/>
            <a:ext cx="11366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-9526" y="0"/>
            <a:ext cx="9175751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 rot="10800000" flipV="1">
            <a:off x="4498975" y="1772816"/>
            <a:ext cx="10091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Дым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 rot="10800000" flipV="1">
            <a:off x="434973" y="1250175"/>
            <a:ext cx="406400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Я мохнатый, я кудлатый,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Я зимой над каждой хатой,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Над пожаром, пароходом.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 бываю без огня. 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3975" y="1218818"/>
            <a:ext cx="21380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203575" y="260350"/>
            <a:ext cx="25908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434974" y="3697213"/>
            <a:ext cx="31289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Летела мошка,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Осиновая ножка.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стог села,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Всё сено съела.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 rot="10800000" flipV="1">
            <a:off x="3995935" y="4280926"/>
            <a:ext cx="17984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Спичка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0004" y="3882573"/>
            <a:ext cx="18383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451</Words>
  <Application>Microsoft Office PowerPoint</Application>
  <PresentationFormat>Экран (4:3)</PresentationFormat>
  <Paragraphs>151</Paragraphs>
  <Slides>26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пожарной безопасности</dc:title>
  <dc:creator>Венско</dc:creator>
  <cp:lastModifiedBy>User</cp:lastModifiedBy>
  <cp:revision>150</cp:revision>
  <dcterms:created xsi:type="dcterms:W3CDTF">2011-06-11T07:59:27Z</dcterms:created>
  <dcterms:modified xsi:type="dcterms:W3CDTF">2017-02-05T12:36:00Z</dcterms:modified>
</cp:coreProperties>
</file>